
<file path=[Content_Types].xml><?xml version="1.0" encoding="utf-8"?>
<Types xmlns="http://schemas.openxmlformats.org/package/2006/content-types">
  <Default Extension="bmp" ContentType="image/bmp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80" r:id="rId4"/>
    <p:sldId id="281" r:id="rId5"/>
    <p:sldId id="282" r:id="rId6"/>
    <p:sldId id="283" r:id="rId7"/>
    <p:sldId id="288" r:id="rId8"/>
    <p:sldId id="284" r:id="rId9"/>
    <p:sldId id="289" r:id="rId10"/>
    <p:sldId id="290" r:id="rId11"/>
    <p:sldId id="291" r:id="rId12"/>
    <p:sldId id="292" r:id="rId13"/>
    <p:sldId id="294" r:id="rId14"/>
    <p:sldId id="293" r:id="rId15"/>
    <p:sldId id="285" r:id="rId16"/>
    <p:sldId id="265" r:id="rId17"/>
    <p:sldId id="277" r:id="rId18"/>
    <p:sldId id="278" r:id="rId19"/>
    <p:sldId id="286" r:id="rId20"/>
    <p:sldId id="287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5" autoAdjust="0"/>
    <p:restoredTop sz="94660"/>
  </p:normalViewPr>
  <p:slideViewPr>
    <p:cSldViewPr snapToGrid="0">
      <p:cViewPr>
        <p:scale>
          <a:sx n="60" d="100"/>
          <a:sy n="60" d="100"/>
        </p:scale>
        <p:origin x="426" y="4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A3F5C-AC48-4AB0-BA2F-3E19E5E7F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639930-8CA2-4108-AE6C-1CB3AE019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2BE38-69E0-499E-B482-09F91678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8AACD-A636-4D92-8055-D51413A3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3FD48-95A4-4514-ACD2-9878CAC8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2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ACD0-34FF-45B6-A30D-F131B65C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FF9A09-F507-4B29-94BA-F0426FD7A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E5DD-7E13-498A-BCE5-ADADE477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3C556-E70B-43E2-BC6B-85CBE96A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D649D-4EA2-4330-9990-654CBBE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5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9EF98-9B3D-4E71-AF80-94F6F620E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EC755-9F3A-4386-BFCB-08F1B841B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F59063-E74A-4D25-BE6A-FD93A84C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9A4DC-2931-4C0C-92D0-1710A864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01242-9803-4BAD-AB95-B43CB640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6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0CCD6-21C2-479B-9719-EC4DE81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FBBD9-445A-497E-929E-A2B98928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A8883-7423-4954-9BF5-DF094539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8DAC8-FCCB-41F0-B784-D2C5A687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DDA65-9E5F-4E6B-8886-F983EAC5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F2A2D-49A9-4666-9E28-16835AFB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8F4AD-C3A2-4D61-9A1B-A840F4487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36DC0-54EE-41C8-A153-831951ED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4DBA3-4D98-4672-80E4-582BD9DA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C8991-1B54-48B2-995F-BF4BE210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CCE70-A468-453D-8E74-62474266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48DF7-7A91-4949-9CA7-3DB34EDE8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E83C7-F9B6-4EAC-979F-4BB5C63C2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E3C2F-E3D1-48FF-B93C-DCA60B4A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A0DCE-EBA7-4516-9B00-A405969F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1ED98-7250-428C-9ECD-1405C2BD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91E97-2709-4A28-BE67-CA5B984A1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F38994-C239-4305-A4D5-FAC446E6F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737F-9F23-4D7A-B9C3-4819094F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BE7FE3-0C01-4C53-B912-B7ECFEE8E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5FD843-3BC2-4119-BD40-EBD2AC9C9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A4435F-C754-4DAD-BEB0-657D8910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8DBDAC-BB59-4FE3-8D0E-E3ACD59D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2CCADC-5FA8-40DF-877A-734CF08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C4693-5C95-484A-BA0B-3CB49F09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B8DA7-CD6F-4BD2-8CD7-F5A213D1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B5FDEA-81C6-485A-BF32-972F23AC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D0FC01-989E-4844-BDBA-8A207557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3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A5E6FB-8769-4113-BC14-FF8AAB85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48575E-DCE8-49F8-BFD6-D928BDE8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475F2-ABEE-420C-A495-ACDD7DF2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2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A5E28-E17B-4C04-8D9A-E7EA69C8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AE996-9089-4021-86C2-E8955FA3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9FE5E2-06CF-4F98-BA6E-993A840B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D3EC5B-51E5-4181-AACA-731ECECF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F201B-EF81-4164-97A5-B05E1D54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A80D6-B7D6-47A8-8F03-B0552A47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6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4FD7-D5BE-44DE-880F-394ADE39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131A86-4EEE-4DC3-8DA6-F61D3C7B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47098A-314A-4140-AF34-EEA398E4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510CD-D7D7-4E7E-A45A-B05E40D3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D0043-0C39-424F-9281-4D57D15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A2E3F-8A2D-41A5-8FE9-75109B39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8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11E8F5-AA81-4A37-A13F-1EB10720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55FD8-C7D8-42C5-BC2E-310DF5F04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68B52-852D-4C51-BEEF-07960C0E0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14D1-5DAC-4446-AE70-333F47AA51AD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6AD22-379B-4293-B7E7-88F6956DF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A886B-DDA7-415D-9053-C2337C580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B361D-3FF9-4153-B0B6-7794EA119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b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510C-59EF-4430-9977-CDFD073BE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4692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실시간 배경 제거 및 가상 배경 적용</a:t>
            </a:r>
            <a:br>
              <a:rPr lang="en-US" altLang="ko-KR" sz="4000" b="1" dirty="0"/>
            </a:br>
            <a:r>
              <a:rPr lang="ko-KR" altLang="en-US" sz="4000" b="1" dirty="0"/>
              <a:t>프로젝트 계획서</a:t>
            </a:r>
            <a:br>
              <a:rPr lang="en-US" altLang="ko-KR" sz="4000" dirty="0"/>
            </a:br>
            <a:b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배경을 제거하고 사용자가 선택한 이미지를 배경으로 적용하는</a:t>
            </a:r>
            <a:b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가상 배경 프로그램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9CEB87-25BC-4651-98CF-F3D3886EA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7492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21113592 </a:t>
            </a:r>
            <a:r>
              <a:rPr lang="ko-KR" altLang="en-US" sz="2000" dirty="0"/>
              <a:t>신수연</a:t>
            </a:r>
          </a:p>
        </p:txBody>
      </p:sp>
    </p:spTree>
    <p:extLst>
      <p:ext uri="{BB962C8B-B14F-4D97-AF65-F5344CB8AC3E}">
        <p14:creationId xmlns:p14="http://schemas.microsoft.com/office/powerpoint/2010/main" val="7990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4902AB3-2BC3-4411-91A0-51E088F1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6199772-C4E7-487A-9744-F789FB6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D69CF-86F5-4B6B-AC08-07CD76402673}"/>
              </a:ext>
            </a:extLst>
          </p:cNvPr>
          <p:cNvSpPr txBox="1"/>
          <p:nvPr/>
        </p:nvSpPr>
        <p:spPr>
          <a:xfrm>
            <a:off x="1486592" y="2373261"/>
            <a:ext cx="37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b="1" dirty="0"/>
              <a:t>2</a:t>
            </a:r>
            <a:r>
              <a:rPr lang="en-US" altLang="ko-KR" sz="1800" b="1" dirty="0"/>
              <a:t>. </a:t>
            </a:r>
            <a:r>
              <a:rPr lang="ko-KR" altLang="en-US" sz="1800" b="1" dirty="0" err="1"/>
              <a:t>웹캠</a:t>
            </a:r>
            <a:r>
              <a:rPr lang="ko-KR" altLang="en-US" sz="1800" b="1" dirty="0"/>
              <a:t> 연결 </a:t>
            </a:r>
            <a:r>
              <a:rPr lang="en-US" altLang="ko-KR" sz="1800" b="1" dirty="0"/>
              <a:t>+ </a:t>
            </a:r>
            <a:r>
              <a:rPr lang="ko-KR" altLang="en-US" sz="1800" b="1" dirty="0"/>
              <a:t>해상도 제한</a:t>
            </a:r>
            <a:endParaRPr lang="en-US" altLang="ko-KR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A0986-924B-461C-8362-B1E8CECCAD0F}"/>
              </a:ext>
            </a:extLst>
          </p:cNvPr>
          <p:cNvSpPr txBox="1"/>
          <p:nvPr/>
        </p:nvSpPr>
        <p:spPr>
          <a:xfrm>
            <a:off x="5430851" y="3054336"/>
            <a:ext cx="6279886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VideoCapture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(0)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기본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웹캠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연결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해상도를 480x270으로 제한해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속도 향상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및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부하 감소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ADC49-2AA6-4560-AA8F-C8BFE98A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23" y="3054336"/>
            <a:ext cx="3237891" cy="312262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D402BFF-331F-4AA5-A7F4-FEA7244032F9}"/>
              </a:ext>
            </a:extLst>
          </p:cNvPr>
          <p:cNvCxnSpPr>
            <a:cxnSpLocks/>
          </p:cNvCxnSpPr>
          <p:nvPr/>
        </p:nvCxnSpPr>
        <p:spPr>
          <a:xfrm flipV="1">
            <a:off x="3930316" y="3290229"/>
            <a:ext cx="1500535" cy="69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916BF7-4811-4D29-90A3-03F220C91E5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112168" y="3631674"/>
            <a:ext cx="2318683" cy="2041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3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FAE5D26-4DB4-4747-89D8-7B984604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09C659E-0635-48C7-8185-B3A82AB3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B7985A-FF1A-483A-948F-899CA19A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34" y="2877530"/>
            <a:ext cx="7593930" cy="2105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AC539-827B-470D-B7E9-D150DC3538CA}"/>
              </a:ext>
            </a:extLst>
          </p:cNvPr>
          <p:cNvSpPr txBox="1"/>
          <p:nvPr/>
        </p:nvSpPr>
        <p:spPr>
          <a:xfrm>
            <a:off x="3101261" y="5157610"/>
            <a:ext cx="5989477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ko-KR" altLang="en-US" sz="1600" dirty="0"/>
              <a:t>프레임을 </a:t>
            </a:r>
            <a:r>
              <a:rPr lang="en-US" altLang="ko-KR" sz="1600" dirty="0"/>
              <a:t>PIL </a:t>
            </a:r>
            <a:r>
              <a:rPr lang="ko-KR" altLang="en-US" sz="1600" dirty="0"/>
              <a:t>이미지로 변환 후 </a:t>
            </a:r>
            <a:r>
              <a:rPr lang="en-US" altLang="ko-KR" sz="1600" b="1" dirty="0" err="1"/>
              <a:t>PyTorch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텐서로</a:t>
            </a:r>
            <a:r>
              <a:rPr lang="ko-KR" altLang="en-US" sz="1600" b="1" dirty="0"/>
              <a:t> 변환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AI가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입력 이미지에서 사람 영역을 분리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AD7935-67F9-483E-972F-50CAF836B8ED}"/>
              </a:ext>
            </a:extLst>
          </p:cNvPr>
          <p:cNvCxnSpPr>
            <a:cxnSpLocks/>
          </p:cNvCxnSpPr>
          <p:nvPr/>
        </p:nvCxnSpPr>
        <p:spPr>
          <a:xfrm flipV="1">
            <a:off x="2775284" y="4901134"/>
            <a:ext cx="299987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0BB5AB-4147-4D5F-8488-CDCC44FE20E1}"/>
              </a:ext>
            </a:extLst>
          </p:cNvPr>
          <p:cNvSpPr/>
          <p:nvPr/>
        </p:nvSpPr>
        <p:spPr>
          <a:xfrm>
            <a:off x="2374232" y="2922210"/>
            <a:ext cx="1106905" cy="39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AF4D1-4B4D-4DBD-8878-605019A05953}"/>
              </a:ext>
            </a:extLst>
          </p:cNvPr>
          <p:cNvSpPr txBox="1"/>
          <p:nvPr/>
        </p:nvSpPr>
        <p:spPr>
          <a:xfrm>
            <a:off x="1486592" y="2373261"/>
            <a:ext cx="37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사람 영역 추출</a:t>
            </a:r>
            <a:endParaRPr lang="en-US" altLang="ko-KR" sz="1800" b="1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F451A69-B9D9-4243-964E-1DBFAC22A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867" y="6035367"/>
            <a:ext cx="29770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*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d1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은 출력된 마스크 (사람의 위치 정보)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0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FAE5D26-4DB4-4747-89D8-7B984604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09C659E-0635-48C7-8185-B3A82AB3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AC539-827B-470D-B7E9-D150DC3538CA}"/>
              </a:ext>
            </a:extLst>
          </p:cNvPr>
          <p:cNvSpPr txBox="1"/>
          <p:nvPr/>
        </p:nvSpPr>
        <p:spPr>
          <a:xfrm>
            <a:off x="6532087" y="3845780"/>
            <a:ext cx="523819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원본 프레임 크기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에 맞게 리사이즈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‘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GaussianBlur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’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ko-KR" altLang="en-US" sz="1600" b="1" dirty="0"/>
              <a:t>정규화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흐림 처리로</a:t>
            </a:r>
            <a:endParaRPr lang="en-US" altLang="ko-KR" sz="1600" b="1" dirty="0"/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/>
              <a:t>     </a:t>
            </a:r>
            <a:r>
              <a:rPr lang="ko-KR" altLang="en-US" sz="1600" b="1" u="sng" dirty="0"/>
              <a:t>자연스러운 경계선 생성</a:t>
            </a:r>
            <a:r>
              <a:rPr lang="ko-KR" altLang="en-US" sz="1600" b="1" dirty="0"/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미세 영역</a:t>
            </a:r>
            <a:r>
              <a:rPr lang="en-US" altLang="ko-KR" sz="1200" dirty="0">
                <a:latin typeface="+mj-lt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잘림 방지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AF4D1-4B4D-4DBD-8878-605019A05953}"/>
              </a:ext>
            </a:extLst>
          </p:cNvPr>
          <p:cNvSpPr txBox="1"/>
          <p:nvPr/>
        </p:nvSpPr>
        <p:spPr>
          <a:xfrm>
            <a:off x="1486591" y="2373261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b="1" dirty="0"/>
              <a:t>4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딥러닝 모델로 사람과 배경을 분리</a:t>
            </a:r>
            <a:endParaRPr lang="en-US" altLang="ko-KR" sz="1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41EE4B-EF51-446E-8935-98A6A904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48" y="3254132"/>
            <a:ext cx="5238191" cy="258220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1387AB-5EA0-4A5A-AB90-7FFA1DC2D057}"/>
              </a:ext>
            </a:extLst>
          </p:cNvPr>
          <p:cNvCxnSpPr>
            <a:cxnSpLocks/>
          </p:cNvCxnSpPr>
          <p:nvPr/>
        </p:nvCxnSpPr>
        <p:spPr>
          <a:xfrm flipV="1">
            <a:off x="1066048" y="4171100"/>
            <a:ext cx="2619095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2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FAE5D26-4DB4-4747-89D8-7B984604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09C659E-0635-48C7-8185-B3A82AB3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AC539-827B-470D-B7E9-D150DC3538CA}"/>
              </a:ext>
            </a:extLst>
          </p:cNvPr>
          <p:cNvSpPr txBox="1"/>
          <p:nvPr/>
        </p:nvSpPr>
        <p:spPr>
          <a:xfrm>
            <a:off x="6880000" y="3914229"/>
            <a:ext cx="45379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mask_3ch</a:t>
            </a:r>
            <a:r>
              <a:rPr lang="en-US" altLang="ko-KR" sz="1600" dirty="0">
                <a:latin typeface="Arial Unicode MS"/>
              </a:rPr>
              <a:t> :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사람 영역은 선명하게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나머지는 흐리게 처리할 수 있도록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채널 마스크 구성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AF4D1-4B4D-4DBD-8878-605019A05953}"/>
              </a:ext>
            </a:extLst>
          </p:cNvPr>
          <p:cNvSpPr txBox="1"/>
          <p:nvPr/>
        </p:nvSpPr>
        <p:spPr>
          <a:xfrm>
            <a:off x="1486591" y="2373261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1800" b="1" dirty="0"/>
              <a:t>5. </a:t>
            </a:r>
            <a:r>
              <a:rPr lang="ko-KR" altLang="en-US" sz="1800" b="1" dirty="0"/>
              <a:t>부드러운 마스크를 생성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입력 영상과 가상 배경을 자연스럽게 합성</a:t>
            </a:r>
            <a:endParaRPr lang="en-US" altLang="ko-KR" sz="1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46526E-9287-40C3-9D72-64EB83FC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03" y="3267158"/>
            <a:ext cx="5693887" cy="207749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875C54-2C7A-4DC3-B9AA-D2ED7DDB6294}"/>
              </a:ext>
            </a:extLst>
          </p:cNvPr>
          <p:cNvCxnSpPr>
            <a:cxnSpLocks/>
          </p:cNvCxnSpPr>
          <p:nvPr/>
        </p:nvCxnSpPr>
        <p:spPr>
          <a:xfrm>
            <a:off x="1186113" y="4216213"/>
            <a:ext cx="29206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9CC558-7072-4734-9D00-92154529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52536"/>
            <a:ext cx="6210300" cy="2438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13EB4DA-9A02-4D8C-A887-896FDADD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701F237-609C-4D78-A575-B22B3EB8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44F84-6919-47C3-811C-93D4FDE647C5}"/>
              </a:ext>
            </a:extLst>
          </p:cNvPr>
          <p:cNvSpPr txBox="1"/>
          <p:nvPr/>
        </p:nvSpPr>
        <p:spPr>
          <a:xfrm>
            <a:off x="1486591" y="2373261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AutoNum type="arabicPeriod" startAt="6"/>
              <a:defRPr/>
            </a:pPr>
            <a:r>
              <a:rPr lang="ko-KR" altLang="en-US" sz="1800" b="1" dirty="0"/>
              <a:t>흐림 배경 생성 </a:t>
            </a:r>
            <a:r>
              <a:rPr lang="en-US" altLang="ko-KR" b="1" dirty="0"/>
              <a:t>+ </a:t>
            </a:r>
            <a:r>
              <a:rPr lang="ko-KR" altLang="en-US" b="1" dirty="0"/>
              <a:t>합성 </a:t>
            </a:r>
            <a:r>
              <a:rPr lang="en-US" altLang="ko-KR" b="1" dirty="0"/>
              <a:t>+ </a:t>
            </a:r>
            <a:r>
              <a:rPr lang="ko-KR" altLang="en-US" b="1" dirty="0"/>
              <a:t>저장 및 출력</a:t>
            </a:r>
            <a:endParaRPr lang="en-US" altLang="ko-KR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CEE9C-F012-4053-9925-0ABC17B7285D}"/>
              </a:ext>
            </a:extLst>
          </p:cNvPr>
          <p:cNvSpPr txBox="1"/>
          <p:nvPr/>
        </p:nvSpPr>
        <p:spPr>
          <a:xfrm>
            <a:off x="7817897" y="3823187"/>
            <a:ext cx="3828671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원본 프레임을 강하게 흐림 처리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→  </a:t>
            </a:r>
            <a:r>
              <a:rPr lang="ko-KR" altLang="en-US" sz="1600" b="1" u="sng" dirty="0"/>
              <a:t>배경 대체용</a:t>
            </a:r>
            <a:endParaRPr lang="en-US" altLang="ko-KR" sz="1600" b="1" u="sng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합성된 영상은 </a:t>
            </a:r>
            <a:r>
              <a:rPr lang="ko-KR" altLang="en-US" sz="1600" b="1" dirty="0"/>
              <a:t>실시간</a:t>
            </a:r>
            <a:r>
              <a:rPr lang="ko-KR" altLang="en-US" sz="1600" dirty="0"/>
              <a:t>으로 보여주고</a:t>
            </a:r>
            <a:r>
              <a:rPr lang="en-US" altLang="ko-KR" sz="1600" dirty="0"/>
              <a:t>, </a:t>
            </a:r>
            <a:r>
              <a:rPr lang="ko-KR" altLang="en-US" sz="1600" dirty="0"/>
              <a:t>동시에 </a:t>
            </a:r>
            <a:r>
              <a:rPr lang="ko-KR" altLang="en-US" sz="1600" b="1" dirty="0"/>
              <a:t>파일로 저장</a:t>
            </a:r>
          </a:p>
        </p:txBody>
      </p:sp>
    </p:spTree>
    <p:extLst>
      <p:ext uri="{BB962C8B-B14F-4D97-AF65-F5344CB8AC3E}">
        <p14:creationId xmlns:p14="http://schemas.microsoft.com/office/powerpoint/2010/main" val="312106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문제점과 해결 전략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BC61FD-8930-490F-BB88-4CD1D595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81263"/>
              </p:ext>
            </p:extLst>
          </p:nvPr>
        </p:nvGraphicFramePr>
        <p:xfrm>
          <a:off x="485273" y="2454444"/>
          <a:ext cx="11257548" cy="4235114"/>
        </p:xfrm>
        <a:graphic>
          <a:graphicData uri="http://schemas.openxmlformats.org/drawingml/2006/table">
            <a:tbl>
              <a:tblPr/>
              <a:tblGrid>
                <a:gridCol w="1183106">
                  <a:extLst>
                    <a:ext uri="{9D8B030D-6E8A-4147-A177-3AD203B41FA5}">
                      <a16:colId xmlns:a16="http://schemas.microsoft.com/office/drawing/2014/main" val="328459308"/>
                    </a:ext>
                  </a:extLst>
                </a:gridCol>
                <a:gridCol w="4395537">
                  <a:extLst>
                    <a:ext uri="{9D8B030D-6E8A-4147-A177-3AD203B41FA5}">
                      <a16:colId xmlns:a16="http://schemas.microsoft.com/office/drawing/2014/main" val="2772975464"/>
                    </a:ext>
                  </a:extLst>
                </a:gridCol>
                <a:gridCol w="5678905">
                  <a:extLst>
                    <a:ext uri="{9D8B030D-6E8A-4147-A177-3AD203B41FA5}">
                      <a16:colId xmlns:a16="http://schemas.microsoft.com/office/drawing/2014/main" val="3689210032"/>
                    </a:ext>
                  </a:extLst>
                </a:gridCol>
              </a:tblGrid>
              <a:tr h="42707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문제</a:t>
                      </a:r>
                      <a:endParaRPr lang="en-US" altLang="ko-KR" b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/>
                        <a:t>프레임 저하</a:t>
                      </a:r>
                      <a:endParaRPr lang="en-US" altLang="ko-KR" sz="1600" b="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/>
                        <a:t>경계선 깨짐 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MediaPipe</a:t>
                      </a:r>
                      <a:r>
                        <a:rPr lang="ko-KR" altLang="en-US" sz="1600" b="0" dirty="0"/>
                        <a:t>의 분할 품질 한계</a:t>
                      </a:r>
                      <a:r>
                        <a:rPr lang="en-US" altLang="ko-KR" sz="1600" b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311976"/>
                  </a:ext>
                </a:extLst>
              </a:tr>
              <a:tr h="380804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해결</a:t>
                      </a:r>
                      <a:endParaRPr lang="en-US" altLang="ko-KR" b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/>
                        <a:t>영상 해상도 제한</a:t>
                      </a:r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en-US" altLang="ko-KR" sz="1600" b="0" dirty="0"/>
                    </a:p>
                    <a:p>
                      <a:pPr algn="ctr"/>
                      <a:endParaRPr lang="ko-KR" alt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마스크 후처리</a:t>
                      </a:r>
                      <a:r>
                        <a:rPr lang="en-US" altLang="ko-KR" sz="1600" b="0" dirty="0"/>
                        <a:t> (Blur + M</a:t>
                      </a:r>
                      <a:r>
                        <a:rPr lang="en-US" altLang="ko-KR" sz="1600" dirty="0"/>
                        <a:t>orphology) </a:t>
                      </a:r>
                      <a:r>
                        <a:rPr lang="ko-KR" altLang="en-US" sz="1600" dirty="0"/>
                        <a:t>적용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13495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48955A8-F720-4EC6-B58D-53C5F74E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68" y="3878534"/>
            <a:ext cx="5339959" cy="2548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4DE239-849C-4F16-9D03-F1B79E9D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28" y="4212016"/>
            <a:ext cx="3798072" cy="13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run_app</a:t>
            </a:r>
            <a:endParaRPr lang="ko-KR" altLang="en-US" sz="1800" b="1" dirty="0">
              <a:solidFill>
                <a:schemeClr val="accent5">
                  <a:lumMod val="7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  <a:defRPr/>
            </a:pPr>
            <a:r>
              <a:rPr lang="en-US" altLang="ko-KR" sz="2600" b="1" dirty="0" err="1"/>
              <a:t>run_app</a:t>
            </a:r>
            <a:r>
              <a:rPr lang="en-US" altLang="ko-KR" sz="2600" b="1" dirty="0"/>
              <a:t> </a:t>
            </a:r>
            <a:r>
              <a:rPr lang="ko-KR" altLang="en-US" sz="2600" b="1" dirty="0"/>
              <a:t>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1DB629-81DA-4C78-BA5F-5E98B27A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25" y="2777886"/>
            <a:ext cx="5890489" cy="3648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86A715-0697-470D-929A-1C28B65C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4" y="3021463"/>
            <a:ext cx="4171950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12DA-8DAE-4C5C-88CC-BE1ACA9B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run_app</a:t>
            </a:r>
            <a:endParaRPr lang="ko-KR" altLang="en-US" sz="1800" dirty="0">
              <a:highlight>
                <a:srgbClr val="C0C0C0"/>
              </a:highlight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11A4229-DB72-40D0-B896-2C70254C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530" y="1690688"/>
            <a:ext cx="3794080" cy="4088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bandicam 2025-06-06 21-52-06-030">
            <a:hlinkClick r:id="" action="ppaction://media"/>
            <a:extLst>
              <a:ext uri="{FF2B5EF4-FFF2-40B4-BE49-F238E27FC236}">
                <a16:creationId xmlns:a16="http://schemas.microsoft.com/office/drawing/2014/main" id="{154C1BB5-6BB8-4053-936E-FB4079403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90688"/>
            <a:ext cx="8356698" cy="40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12DA-8DAE-4C5C-88CC-BE1ACA9B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run_desktop_app</a:t>
            </a:r>
            <a:endParaRPr lang="ko-KR" altLang="en-US" sz="1800" dirty="0">
              <a:highlight>
                <a:srgbClr val="C0C0C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91216-63F9-4B40-8780-6632FC60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b="1" dirty="0"/>
              <a:t>2.  </a:t>
            </a:r>
            <a:r>
              <a:rPr lang="en-US" altLang="ko-KR" sz="2600" b="1" dirty="0" err="1"/>
              <a:t>run_desktop_app</a:t>
            </a:r>
            <a:r>
              <a:rPr lang="en-US" altLang="ko-KR" sz="2600" b="1" dirty="0"/>
              <a:t> </a:t>
            </a:r>
            <a:r>
              <a:rPr lang="ko-KR" altLang="en-US" sz="2600" b="1" dirty="0"/>
              <a:t>실행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268142-D0D2-42BF-9CE4-26C184D7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57" y="2574968"/>
            <a:ext cx="4565591" cy="3736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96EFAF-2E0D-49EA-9938-FC7F2345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4357"/>
            <a:ext cx="5327701" cy="26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A030E17-BEB3-436A-8410-241F43D5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run_desktop_app</a:t>
            </a:r>
            <a:endParaRPr lang="ko-KR" altLang="en-US" sz="1800" dirty="0">
              <a:highlight>
                <a:srgbClr val="C0C0C0"/>
              </a:highlight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9639D4-33C6-4E77-97BF-821E79724DDA}"/>
              </a:ext>
            </a:extLst>
          </p:cNvPr>
          <p:cNvGrpSpPr/>
          <p:nvPr/>
        </p:nvGrpSpPr>
        <p:grpSpPr>
          <a:xfrm>
            <a:off x="505433" y="2476702"/>
            <a:ext cx="5590567" cy="2879060"/>
            <a:chOff x="35034" y="1643063"/>
            <a:chExt cx="4453840" cy="2238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8C0853-9EE9-41C8-BFF4-62D5F1D08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557"/>
            <a:stretch/>
          </p:blipFill>
          <p:spPr>
            <a:xfrm>
              <a:off x="229294" y="1643063"/>
              <a:ext cx="4259580" cy="223859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B68D993-098B-4161-AB56-98B0E851C45D}"/>
                </a:ext>
              </a:extLst>
            </p:cNvPr>
            <p:cNvSpPr/>
            <p:nvPr/>
          </p:nvSpPr>
          <p:spPr>
            <a:xfrm>
              <a:off x="35034" y="2225159"/>
              <a:ext cx="1545471" cy="6401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BECDDB-5E08-4EDE-9AB1-FC5597336BC4}"/>
              </a:ext>
            </a:extLst>
          </p:cNvPr>
          <p:cNvGrpSpPr/>
          <p:nvPr/>
        </p:nvGrpSpPr>
        <p:grpSpPr>
          <a:xfrm>
            <a:off x="5962996" y="2592062"/>
            <a:ext cx="5479730" cy="2524629"/>
            <a:chOff x="17088" y="4370945"/>
            <a:chExt cx="5318054" cy="23457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45DE00-86AF-4BC6-85BA-54F8231A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707" y="4370945"/>
              <a:ext cx="4935435" cy="2345739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4C369C-FB44-4361-8CE3-8EB9CADD763E}"/>
                </a:ext>
              </a:extLst>
            </p:cNvPr>
            <p:cNvSpPr/>
            <p:nvPr/>
          </p:nvSpPr>
          <p:spPr>
            <a:xfrm>
              <a:off x="17088" y="5148579"/>
              <a:ext cx="1699546" cy="8870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림 2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D5D289-EFC2-4682-A51D-C7DB027E3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31" y="2400163"/>
            <a:ext cx="5085479" cy="3571867"/>
          </a:xfrm>
          <a:prstGeom prst="rect">
            <a:avLst/>
          </a:prstGeom>
        </p:spPr>
      </p:pic>
      <p:pic>
        <p:nvPicPr>
          <p:cNvPr id="26" name="그래픽 25" descr="오른쪽을 가리키는 검지  단색으로 채워진">
            <a:extLst>
              <a:ext uri="{FF2B5EF4-FFF2-40B4-BE49-F238E27FC236}">
                <a16:creationId xmlns:a16="http://schemas.microsoft.com/office/drawing/2014/main" id="{63EF95D9-11A3-4FE0-A8C6-CE0631CA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8380">
            <a:off x="2823790" y="34953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문제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 err="1"/>
              <a:t>경량화된</a:t>
            </a:r>
            <a:r>
              <a:rPr lang="ko-KR" altLang="en-US" sz="2200" b="1" dirty="0"/>
              <a:t> 실시간 배경 제거 솔루션의 부재</a:t>
            </a:r>
            <a:endParaRPr lang="en-US" altLang="ko-KR" sz="22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61714A-F00A-4D68-BCC3-604EB05615EA}"/>
              </a:ext>
            </a:extLst>
          </p:cNvPr>
          <p:cNvSpPr/>
          <p:nvPr/>
        </p:nvSpPr>
        <p:spPr>
          <a:xfrm>
            <a:off x="1093694" y="2833771"/>
            <a:ext cx="7853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🔍 기존 플랫폼의 한계</a:t>
            </a:r>
            <a:endParaRPr lang="en-US" altLang="ko-KR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C39A63-0F36-48CA-92C0-C75D5B683E84}"/>
              </a:ext>
            </a:extLst>
          </p:cNvPr>
          <p:cNvGrpSpPr/>
          <p:nvPr/>
        </p:nvGrpSpPr>
        <p:grpSpPr>
          <a:xfrm>
            <a:off x="5501865" y="3601184"/>
            <a:ext cx="6607886" cy="2575779"/>
            <a:chOff x="2792057" y="3547531"/>
            <a:chExt cx="6607886" cy="25757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EB7944-89F6-4468-9627-1C1F98F8797F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u="sng" dirty="0"/>
                <a:t>Zoom, Twitch </a:t>
              </a:r>
              <a:r>
                <a:rPr lang="ko-KR" altLang="en-US" sz="2000" b="1" u="sng" dirty="0"/>
                <a:t>등</a:t>
              </a:r>
              <a:r>
                <a:rPr lang="en-US" altLang="ko-KR" sz="2000" b="1" u="sng" dirty="0"/>
                <a:t> </a:t>
              </a:r>
              <a:r>
                <a:rPr lang="ko-KR" altLang="en-US" sz="2000" b="1" u="sng" dirty="0"/>
                <a:t>기존의 주요 화상 플랫폼</a:t>
              </a:r>
              <a:r>
                <a:rPr lang="ko-KR" altLang="en-US" sz="2000" b="1" dirty="0"/>
                <a:t>은</a:t>
              </a:r>
              <a:endParaRPr lang="en-US" altLang="ko-KR" sz="2000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369597-711C-4DB6-86A5-828E766995BA}"/>
                </a:ext>
              </a:extLst>
            </p:cNvPr>
            <p:cNvSpPr/>
            <p:nvPr/>
          </p:nvSpPr>
          <p:spPr>
            <a:xfrm>
              <a:off x="2792057" y="4005230"/>
              <a:ext cx="6607886" cy="2118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👉 배경 제거 기능 제공 </a:t>
              </a:r>
              <a:r>
                <a:rPr lang="en-US" altLang="ko-KR" dirty="0"/>
                <a:t>O</a:t>
              </a:r>
              <a:br>
                <a:rPr lang="ko-KR" altLang="en-US" dirty="0"/>
              </a:br>
              <a:r>
                <a:rPr lang="ko-KR" altLang="en-US" b="1" dirty="0"/>
                <a:t>👉 </a:t>
              </a:r>
              <a:r>
                <a:rPr lang="en-US" altLang="ko-KR" b="1" dirty="0"/>
                <a:t>But </a:t>
              </a:r>
              <a:r>
                <a:rPr lang="ko-KR" altLang="en-US" b="1" dirty="0" err="1"/>
                <a:t>고사양</a:t>
              </a:r>
              <a:r>
                <a:rPr lang="ko-KR" altLang="en-US" b="1" dirty="0"/>
                <a:t> </a:t>
              </a:r>
              <a:r>
                <a:rPr lang="en-US" altLang="ko-KR" b="1" dirty="0"/>
                <a:t>GPU </a:t>
              </a:r>
              <a:r>
                <a:rPr lang="ko-KR" altLang="en-US" b="1" dirty="0"/>
                <a:t>필수</a:t>
              </a:r>
              <a:endParaRPr lang="en-US" altLang="ko-KR" b="1" dirty="0"/>
            </a:p>
            <a:p>
              <a:pPr lv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/>
                <a:t>👉 </a:t>
              </a:r>
              <a:r>
                <a:rPr lang="ko-KR" altLang="ko-KR" b="1" dirty="0">
                  <a:latin typeface="Arial" panose="020B0604020202020204" pitchFamily="34" charset="0"/>
                </a:rPr>
                <a:t>사용자 맞춤 기능 부족</a:t>
              </a:r>
              <a:br>
                <a:rPr lang="ko-KR" altLang="ko-KR" dirty="0">
                  <a:latin typeface="Arial" panose="020B0604020202020204" pitchFamily="34" charset="0"/>
                </a:rPr>
              </a:br>
              <a:r>
                <a:rPr lang="en-US" altLang="ko-KR" dirty="0">
                  <a:latin typeface="Arial" panose="020B0604020202020204" pitchFamily="34" charset="0"/>
                </a:rPr>
                <a:t>     </a:t>
              </a:r>
              <a:r>
                <a:rPr lang="ko-KR" altLang="ko-KR" dirty="0">
                  <a:latin typeface="Arial" panose="020B0604020202020204" pitchFamily="34" charset="0"/>
                </a:rPr>
                <a:t>(예: 자동 배경 추천, 회의/방송 상황에 따라 배경 전환 등)</a:t>
              </a:r>
            </a:p>
            <a:p>
              <a:pPr lv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/>
                <a:t>👉</a:t>
              </a:r>
              <a:r>
                <a:rPr lang="ko-KR" altLang="ko-KR" b="1" dirty="0">
                  <a:latin typeface="Arial" panose="020B0604020202020204" pitchFamily="34" charset="0"/>
                </a:rPr>
                <a:t> 접근성과 만족도 모두 저하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A80CAC66-73A1-426A-A088-F22540E45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2144" y="4138975"/>
            <a:ext cx="1600678" cy="1600678"/>
          </a:xfrm>
          <a:prstGeom prst="rect">
            <a:avLst/>
          </a:prstGeom>
          <a:noFill/>
        </p:spPr>
      </p:pic>
      <p:pic>
        <p:nvPicPr>
          <p:cNvPr id="13" name="Picture 4" descr="브랜드 프로필: 트위치, 세계 최대 스트리밍 플랫폼 | Hypebeast.KR | 하입비스트">
            <a:extLst>
              <a:ext uri="{FF2B5EF4-FFF2-40B4-BE49-F238E27FC236}">
                <a16:creationId xmlns:a16="http://schemas.microsoft.com/office/drawing/2014/main" id="{016C22FC-5E67-4084-9051-6C3B8E478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47041" y="4213488"/>
            <a:ext cx="2178842" cy="1451653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AA041-DBAE-4253-8F95-539C0C0AFD41}"/>
              </a:ext>
            </a:extLst>
          </p:cNvPr>
          <p:cNvSpPr/>
          <p:nvPr/>
        </p:nvSpPr>
        <p:spPr>
          <a:xfrm>
            <a:off x="1931670" y="6550223"/>
            <a:ext cx="8328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기회 요소</a:t>
            </a:r>
            <a:r>
              <a:rPr lang="en-US" altLang="ko-KR" sz="1400" dirty="0"/>
              <a:t>: </a:t>
            </a:r>
            <a:r>
              <a:rPr lang="ko-KR" altLang="en-US" sz="1400" dirty="0"/>
              <a:t>누구나 쉽게 사용할 수 있는 </a:t>
            </a:r>
            <a:r>
              <a:rPr lang="ko-KR" altLang="en-US" sz="1400" b="1" dirty="0"/>
              <a:t>경량화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사용자 맞춤형</a:t>
            </a:r>
            <a:r>
              <a:rPr lang="ko-KR" altLang="en-US" sz="1400" dirty="0"/>
              <a:t> 실시간 배경 제거 솔루션의 수요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CBA619-F5A9-4978-8572-A69ADC92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36" y="1960622"/>
            <a:ext cx="6578328" cy="184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CDC5CA-F9C6-4F75-A9FE-A412B404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36" y="4738883"/>
            <a:ext cx="6578328" cy="103074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76B8999-2F45-4681-8AEB-E0CC52EC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run_desktop_app</a:t>
            </a:r>
            <a:endParaRPr lang="ko-KR" altLang="en-US" sz="1800" dirty="0">
              <a:highlight>
                <a:srgbClr val="C0C0C0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245DD0-DBFD-4273-94E4-0AB1161D5B63}"/>
              </a:ext>
            </a:extLst>
          </p:cNvPr>
          <p:cNvSpPr/>
          <p:nvPr/>
        </p:nvSpPr>
        <p:spPr>
          <a:xfrm>
            <a:off x="2550364" y="1690688"/>
            <a:ext cx="1939912" cy="823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9C374BB-2E29-42E9-A0FE-D8E63CC75040}"/>
              </a:ext>
            </a:extLst>
          </p:cNvPr>
          <p:cNvSpPr/>
          <p:nvPr/>
        </p:nvSpPr>
        <p:spPr>
          <a:xfrm>
            <a:off x="2550364" y="4430991"/>
            <a:ext cx="1939912" cy="823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9F4B93C4-662D-4EE4-A826-8CAE9A01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067" y="3571268"/>
            <a:ext cx="495158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12DA-8DAE-4C5C-88CC-BE1ACA9B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 </a:t>
            </a:r>
            <a:r>
              <a:rPr lang="en-US" altLang="ko-KR" sz="1800" b="1" dirty="0" err="1">
                <a:solidFill>
                  <a:schemeClr val="accent5">
                    <a:lumMod val="75000"/>
                  </a:schemeClr>
                </a:solidFill>
              </a:rPr>
              <a:t>run_desktop_app</a:t>
            </a:r>
            <a:endParaRPr lang="ko-KR" altLang="en-US" sz="1800" dirty="0">
              <a:highlight>
                <a:srgbClr val="C0C0C0"/>
              </a:highlight>
            </a:endParaRPr>
          </a:p>
        </p:txBody>
      </p:sp>
      <p:pic>
        <p:nvPicPr>
          <p:cNvPr id="4" name="bandicam 2025-06-06 22-17-05-356">
            <a:hlinkClick r:id="" action="ppaction://media"/>
            <a:extLst>
              <a:ext uri="{FF2B5EF4-FFF2-40B4-BE49-F238E27FC236}">
                <a16:creationId xmlns:a16="http://schemas.microsoft.com/office/drawing/2014/main" id="{6B7F44E3-6350-4F0A-B39F-6B8DEB6C0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472" y="1408856"/>
            <a:ext cx="11139055" cy="54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문제의 원인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b="1" dirty="0"/>
              <a:t>4</a:t>
            </a:r>
            <a:r>
              <a:rPr lang="ko-KR" altLang="en-US" sz="2200" b="1" dirty="0"/>
              <a:t>가지 핵심 원인</a:t>
            </a:r>
            <a:endParaRPr lang="en-US" altLang="ko-KR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C39A63-0F36-48CA-92C0-C75D5B683E84}"/>
              </a:ext>
            </a:extLst>
          </p:cNvPr>
          <p:cNvGrpSpPr/>
          <p:nvPr/>
        </p:nvGrpSpPr>
        <p:grpSpPr>
          <a:xfrm>
            <a:off x="838200" y="2556608"/>
            <a:ext cx="5059455" cy="1744783"/>
            <a:chOff x="2792057" y="3547531"/>
            <a:chExt cx="6607886" cy="174478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EB7944-89F6-4468-9627-1C1F98F8797F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🖥️ </a:t>
              </a:r>
              <a:r>
                <a:rPr lang="ko-KR" altLang="en-US" sz="2000" b="1" dirty="0"/>
                <a:t>기술적 한계</a:t>
              </a:r>
              <a:endParaRPr lang="en-US" altLang="ko-KR" sz="2000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369597-711C-4DB6-86A5-828E766995BA}"/>
                </a:ext>
              </a:extLst>
            </p:cNvPr>
            <p:cNvSpPr/>
            <p:nvPr/>
          </p:nvSpPr>
          <p:spPr>
            <a:xfrm>
              <a:off x="2792057" y="4005230"/>
              <a:ext cx="6607886" cy="1287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고품질 영상 처리는 </a:t>
              </a:r>
              <a:r>
                <a:rPr lang="ko-KR" altLang="en-US" b="1" dirty="0">
                  <a:latin typeface="Arial" panose="020B0604020202020204" pitchFamily="34" charset="0"/>
                </a:rPr>
                <a:t>높은 </a:t>
              </a:r>
              <a:r>
                <a:rPr lang="ko-KR" altLang="en-US" b="1" dirty="0" err="1">
                  <a:latin typeface="Arial" panose="020B0604020202020204" pitchFamily="34" charset="0"/>
                </a:rPr>
                <a:t>연산량</a:t>
              </a:r>
              <a:r>
                <a:rPr lang="ko-KR" altLang="en-US" b="1" dirty="0">
                  <a:latin typeface="Arial" panose="020B0604020202020204" pitchFamily="34" charset="0"/>
                </a:rPr>
                <a:t> </a:t>
              </a:r>
              <a:r>
                <a:rPr lang="ko-KR" altLang="en-US" dirty="0">
                  <a:latin typeface="Arial" panose="020B0604020202020204" pitchFamily="34" charset="0"/>
                </a:rPr>
                <a:t>요구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대부분 </a:t>
              </a:r>
              <a:r>
                <a:rPr lang="ko-KR" altLang="en-US" b="1" dirty="0">
                  <a:latin typeface="Arial" panose="020B0604020202020204" pitchFamily="34" charset="0"/>
                </a:rPr>
                <a:t>딥러닝 기반 → </a:t>
              </a:r>
              <a:r>
                <a:rPr lang="en-US" altLang="ko-KR" b="1" dirty="0">
                  <a:latin typeface="Arial" panose="020B0604020202020204" pitchFamily="34" charset="0"/>
                </a:rPr>
                <a:t>GPU </a:t>
              </a:r>
              <a:r>
                <a:rPr lang="ko-KR" altLang="en-US" b="1" dirty="0">
                  <a:latin typeface="Arial" panose="020B0604020202020204" pitchFamily="34" charset="0"/>
                </a:rPr>
                <a:t>필수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실시간 경량화</a:t>
              </a:r>
              <a:r>
                <a:rPr lang="en-US" altLang="ko-KR" dirty="0">
                  <a:latin typeface="Arial" panose="020B0604020202020204" pitchFamily="34" charset="0"/>
                </a:rPr>
                <a:t>/</a:t>
              </a:r>
              <a:r>
                <a:rPr lang="ko-KR" altLang="en-US" dirty="0">
                  <a:latin typeface="Arial" panose="020B0604020202020204" pitchFamily="34" charset="0"/>
                </a:rPr>
                <a:t>최적화 기술은 아직 </a:t>
              </a:r>
              <a:r>
                <a:rPr lang="ko-KR" altLang="en-US" b="1" dirty="0">
                  <a:latin typeface="Arial" panose="020B0604020202020204" pitchFamily="34" charset="0"/>
                </a:rPr>
                <a:t>상용화 미비</a:t>
              </a:r>
            </a:p>
          </p:txBody>
        </p:sp>
      </p:grpSp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26079A62-2116-40AB-A9EC-AAF8C49DB8A6}"/>
              </a:ext>
            </a:extLst>
          </p:cNvPr>
          <p:cNvSpPr/>
          <p:nvPr/>
        </p:nvSpPr>
        <p:spPr>
          <a:xfrm>
            <a:off x="-1112520" y="1690688"/>
            <a:ext cx="14417040" cy="5746432"/>
          </a:xfrm>
          <a:prstGeom prst="mathPlus">
            <a:avLst>
              <a:gd name="adj1" fmla="val 86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2538F-99C0-4E54-9698-E65CEE01F950}"/>
              </a:ext>
            </a:extLst>
          </p:cNvPr>
          <p:cNvGrpSpPr/>
          <p:nvPr/>
        </p:nvGrpSpPr>
        <p:grpSpPr>
          <a:xfrm>
            <a:off x="838200" y="4748092"/>
            <a:ext cx="5059455" cy="1744783"/>
            <a:chOff x="2792057" y="3547531"/>
            <a:chExt cx="6607886" cy="17447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849E2C-1384-4294-817B-6A4B031D76E5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🧑‍💻 </a:t>
              </a:r>
              <a:r>
                <a:rPr lang="en-US" altLang="ko-KR" sz="2000" b="1" dirty="0"/>
                <a:t>UX </a:t>
              </a:r>
              <a:r>
                <a:rPr lang="ko-KR" altLang="en-US" sz="2000" b="1" dirty="0"/>
                <a:t>설계 미흡</a:t>
              </a:r>
              <a:endParaRPr lang="en-US" altLang="ko-KR" sz="20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ADDF65-75CF-45D8-A3DC-82ADAEEB5A57}"/>
                </a:ext>
              </a:extLst>
            </p:cNvPr>
            <p:cNvSpPr/>
            <p:nvPr/>
          </p:nvSpPr>
          <p:spPr>
            <a:xfrm>
              <a:off x="2792057" y="4005230"/>
              <a:ext cx="6607886" cy="1287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단순한 배경 제거만 가능</a:t>
              </a:r>
              <a:endParaRPr lang="en-US" altLang="ko-KR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latin typeface="Arial" panose="020B0604020202020204" pitchFamily="34" charset="0"/>
                </a:rPr>
                <a:t>자동 추천</a:t>
              </a:r>
              <a:r>
                <a:rPr lang="en-US" altLang="ko-KR" b="1" dirty="0">
                  <a:latin typeface="Arial" panose="020B0604020202020204" pitchFamily="34" charset="0"/>
                </a:rPr>
                <a:t>, </a:t>
              </a:r>
              <a:r>
                <a:rPr lang="ko-KR" altLang="en-US" b="1" dirty="0" err="1">
                  <a:latin typeface="Arial" panose="020B0604020202020204" pitchFamily="34" charset="0"/>
                </a:rPr>
                <a:t>상황별</a:t>
              </a:r>
              <a:r>
                <a:rPr lang="ko-KR" altLang="en-US" b="1" dirty="0">
                  <a:latin typeface="Arial" panose="020B0604020202020204" pitchFamily="34" charset="0"/>
                </a:rPr>
                <a:t> 전환 기능 부재</a:t>
              </a:r>
              <a:endParaRPr lang="en-US" altLang="ko-KR" b="1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콘텐츠 제작자</a:t>
              </a:r>
              <a:r>
                <a:rPr lang="en-US" altLang="ko-KR" dirty="0"/>
                <a:t>·</a:t>
              </a:r>
              <a:r>
                <a:rPr lang="ko-KR" altLang="en-US" dirty="0"/>
                <a:t>교육자 등은 </a:t>
              </a:r>
              <a:r>
                <a:rPr lang="ko-KR" altLang="en-US" b="1" dirty="0"/>
                <a:t>수동 설정 → 불편함 </a:t>
              </a:r>
              <a:endParaRPr lang="en-US" altLang="ko-KR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27BD71-7400-4A49-B396-170274C0802E}"/>
              </a:ext>
            </a:extLst>
          </p:cNvPr>
          <p:cNvGrpSpPr/>
          <p:nvPr/>
        </p:nvGrpSpPr>
        <p:grpSpPr>
          <a:xfrm>
            <a:off x="6294345" y="4748092"/>
            <a:ext cx="5059455" cy="1744783"/>
            <a:chOff x="2792057" y="3547531"/>
            <a:chExt cx="6607886" cy="17447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2922B5-A9D4-435F-8D5E-48C10F163770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</a:rPr>
                <a:t>🌐</a:t>
              </a:r>
              <a:r>
                <a:rPr lang="ko-KR" altLang="en-US" sz="2000" dirty="0"/>
                <a:t> </a:t>
              </a:r>
              <a:r>
                <a:rPr lang="ko-KR" altLang="en-US" sz="2000" b="1" dirty="0"/>
                <a:t>오픈소스 기술 한계</a:t>
              </a:r>
              <a:endParaRPr lang="en-US" altLang="ko-KR" sz="20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9C9191-67FE-4619-83F9-B66E12974691}"/>
                </a:ext>
              </a:extLst>
            </p:cNvPr>
            <p:cNvSpPr/>
            <p:nvPr/>
          </p:nvSpPr>
          <p:spPr>
            <a:xfrm>
              <a:off x="2792057" y="4005230"/>
              <a:ext cx="6607886" cy="1287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실시간 성능 </a:t>
              </a:r>
              <a:r>
                <a:rPr lang="en-US" altLang="ko-KR" dirty="0"/>
                <a:t>+ </a:t>
              </a:r>
              <a:r>
                <a:rPr lang="ko-KR" altLang="en-US" dirty="0"/>
                <a:t>호환성 갖춘 오픈소스 부족</a:t>
              </a:r>
              <a:endParaRPr lang="en-US" altLang="ko-KR" b="1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다양한 환경</a:t>
              </a:r>
              <a:r>
                <a:rPr lang="en-US" altLang="ko-KR" dirty="0"/>
                <a:t>(</a:t>
              </a:r>
              <a:r>
                <a:rPr lang="ko-KR" altLang="en-US" dirty="0"/>
                <a:t>카메라</a:t>
              </a:r>
              <a:r>
                <a:rPr lang="en-US" altLang="ko-KR" dirty="0"/>
                <a:t>, OS </a:t>
              </a:r>
              <a:r>
                <a:rPr lang="ko-KR" altLang="en-US" dirty="0"/>
                <a:t>등</a:t>
              </a:r>
              <a:r>
                <a:rPr lang="en-US" altLang="ko-KR" dirty="0"/>
                <a:t>)</a:t>
              </a:r>
              <a:r>
                <a:rPr lang="ko-KR" altLang="en-US" dirty="0"/>
                <a:t>에 </a:t>
              </a:r>
              <a:r>
                <a:rPr lang="ko-KR" altLang="en-US" b="1" dirty="0"/>
                <a:t>최적화 어려움</a:t>
              </a:r>
              <a:endParaRPr lang="en-US" altLang="ko-KR" b="1" dirty="0"/>
            </a:p>
            <a:p>
              <a:pPr>
                <a:lnSpc>
                  <a:spcPct val="150000"/>
                </a:lnSpc>
              </a:pPr>
              <a:r>
                <a:rPr lang="ko-KR" altLang="en-US" b="1" dirty="0"/>
                <a:t>범용 제품화</a:t>
              </a:r>
              <a:r>
                <a:rPr lang="ko-KR" altLang="en-US" dirty="0"/>
                <a:t>에 제약</a:t>
              </a:r>
              <a:endParaRPr lang="ko-KR" altLang="en-US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53A89A-5701-4BDC-BB82-5359FE65DA82}"/>
              </a:ext>
            </a:extLst>
          </p:cNvPr>
          <p:cNvGrpSpPr/>
          <p:nvPr/>
        </p:nvGrpSpPr>
        <p:grpSpPr>
          <a:xfrm>
            <a:off x="6294345" y="2556608"/>
            <a:ext cx="5059455" cy="1745231"/>
            <a:chOff x="2792057" y="3547531"/>
            <a:chExt cx="6607886" cy="17452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290ACE-C004-4E5D-9CD1-918CA4BC56F4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</a:rPr>
                <a:t>🛠</a:t>
              </a:r>
              <a:r>
                <a:rPr lang="ko-KR" altLang="en-US" sz="2000" dirty="0"/>
                <a:t>️ </a:t>
              </a:r>
              <a:r>
                <a:rPr lang="ko-KR" altLang="en-US" sz="2000" b="1" dirty="0"/>
                <a:t>플랫폼 중심 개발 구조</a:t>
              </a:r>
              <a:endParaRPr lang="en-US" altLang="ko-KR" sz="2000" b="1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51A179-BD75-4AA0-AFBA-189066D93CC4}"/>
                </a:ext>
              </a:extLst>
            </p:cNvPr>
            <p:cNvSpPr/>
            <p:nvPr/>
          </p:nvSpPr>
          <p:spPr>
            <a:xfrm>
              <a:off x="2792057" y="4005230"/>
              <a:ext cx="6607886" cy="1287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Arial" panose="020B0604020202020204" pitchFamily="34" charset="0"/>
                </a:rPr>
                <a:t>Zoom, Twitch </a:t>
              </a:r>
              <a:r>
                <a:rPr lang="ko-KR" altLang="en-US" dirty="0">
                  <a:latin typeface="Arial" panose="020B0604020202020204" pitchFamily="34" charset="0"/>
                </a:rPr>
                <a:t>등은 </a:t>
              </a:r>
              <a:r>
                <a:rPr lang="ko-KR" altLang="en-US" b="1" dirty="0">
                  <a:latin typeface="Arial" panose="020B0604020202020204" pitchFamily="34" charset="0"/>
                </a:rPr>
                <a:t>범용성 중심</a:t>
              </a:r>
              <a:endParaRPr lang="en-US" altLang="ko-KR" b="1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latin typeface="Arial" panose="020B0604020202020204" pitchFamily="34" charset="0"/>
                </a:rPr>
                <a:t>기본 기능만 제공</a:t>
              </a:r>
              <a:r>
                <a:rPr lang="en-US" altLang="ko-KR" dirty="0">
                  <a:latin typeface="Arial" panose="020B0604020202020204" pitchFamily="34" charset="0"/>
                </a:rPr>
                <a:t>, </a:t>
              </a:r>
              <a:r>
                <a:rPr lang="ko-KR" altLang="en-US" dirty="0">
                  <a:latin typeface="Arial" panose="020B0604020202020204" pitchFamily="34" charset="0"/>
                </a:rPr>
                <a:t>고급 기능은 확장 앱 필요</a:t>
              </a:r>
              <a:endParaRPr lang="en-US" altLang="ko-KR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일반 사용자에겐 </a:t>
              </a:r>
              <a:r>
                <a:rPr lang="ko-KR" altLang="en-US" b="1" dirty="0">
                  <a:latin typeface="Arial" panose="020B0604020202020204" pitchFamily="34" charset="0"/>
                </a:rPr>
                <a:t>접근 장벽 높음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74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문제 해결 방안 및 핵심 기술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문제 해결 방식 요약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=&gt; </a:t>
            </a:r>
            <a:r>
              <a:rPr lang="ko-KR" altLang="en-US" sz="1200" b="1" i="1" u="sng" dirty="0">
                <a:solidFill>
                  <a:schemeClr val="accent1">
                    <a:lumMod val="50000"/>
                  </a:schemeClr>
                </a:solidFill>
              </a:rPr>
              <a:t>경량화 </a:t>
            </a:r>
            <a:r>
              <a:rPr lang="en-US" altLang="ko-KR" sz="1200" b="1" i="1" u="sng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ko-KR" altLang="en-US" sz="1200" b="1" i="1" u="sng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sz="1200" b="1" i="1" u="sng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ko-KR" altLang="en-US" sz="1200" b="1" i="1" u="sng" dirty="0">
                <a:solidFill>
                  <a:schemeClr val="accent1">
                    <a:lumMod val="50000"/>
                  </a:schemeClr>
                </a:solidFill>
              </a:rPr>
              <a:t>사용자 </a:t>
            </a:r>
            <a:r>
              <a:rPr lang="ko-KR" altLang="en-US" sz="1200" b="1" i="1" u="sng" dirty="0" err="1">
                <a:solidFill>
                  <a:schemeClr val="accent1">
                    <a:lumMod val="50000"/>
                  </a:schemeClr>
                </a:solidFill>
              </a:rPr>
              <a:t>맞춤성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  동시 해결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!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70251E7-76D8-438A-BD8E-0DEBDB48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861529"/>
              </p:ext>
            </p:extLst>
          </p:nvPr>
        </p:nvGraphicFramePr>
        <p:xfrm>
          <a:off x="1623060" y="2384870"/>
          <a:ext cx="8945880" cy="3927029"/>
        </p:xfrm>
        <a:graphic>
          <a:graphicData uri="http://schemas.openxmlformats.org/drawingml/2006/table">
            <a:tbl>
              <a:tblPr/>
              <a:tblGrid>
                <a:gridCol w="3306086">
                  <a:extLst>
                    <a:ext uri="{9D8B030D-6E8A-4147-A177-3AD203B41FA5}">
                      <a16:colId xmlns:a16="http://schemas.microsoft.com/office/drawing/2014/main" val="2245491430"/>
                    </a:ext>
                  </a:extLst>
                </a:gridCol>
                <a:gridCol w="5639794">
                  <a:extLst>
                    <a:ext uri="{9D8B030D-6E8A-4147-A177-3AD203B41FA5}">
                      <a16:colId xmlns:a16="http://schemas.microsoft.com/office/drawing/2014/main" val="3951236509"/>
                    </a:ext>
                  </a:extLst>
                </a:gridCol>
              </a:tblGrid>
              <a:tr h="480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2665"/>
                  </a:ext>
                </a:extLst>
              </a:tr>
              <a:tr h="658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알고리즘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MediaPipe</a:t>
                      </a:r>
                      <a:r>
                        <a:rPr lang="en-US" dirty="0"/>
                        <a:t> Selfie Segmentation, </a:t>
                      </a:r>
                      <a:r>
                        <a:rPr lang="en-US" dirty="0" err="1"/>
                        <a:t>MobileNet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539519"/>
                  </a:ext>
                </a:extLst>
              </a:tr>
              <a:tr h="658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핵심 라이브러리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OpenCV, </a:t>
                      </a:r>
                      <a:r>
                        <a:rPr lang="en-US" dirty="0" err="1"/>
                        <a:t>MediaPipe</a:t>
                      </a:r>
                      <a:r>
                        <a:rPr lang="en-US" dirty="0"/>
                        <a:t>, WebRTC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072244"/>
                  </a:ext>
                </a:extLst>
              </a:tr>
              <a:tr h="120331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기법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사람 영역 추출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마스크 처리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투명화</a:t>
                      </a:r>
                      <a:endParaRPr lang="en-US" altLang="ko-KR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배경 합성</a:t>
                      </a:r>
                      <a:endParaRPr lang="en-US" altLang="ko-KR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경계선 후처리</a:t>
                      </a:r>
                      <a:endParaRPr lang="en-US" altLang="ko-KR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실시간 최적화 </a:t>
                      </a:r>
                      <a:r>
                        <a:rPr lang="en-US" altLang="ko-KR" dirty="0"/>
                        <a:t>(Threading, GPU </a:t>
                      </a:r>
                      <a:r>
                        <a:rPr lang="ko-KR" altLang="en-US" dirty="0"/>
                        <a:t>가속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226283"/>
                  </a:ext>
                </a:extLst>
              </a:tr>
              <a:tr h="92562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특징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 err="1"/>
                        <a:t>저사양</a:t>
                      </a:r>
                      <a:r>
                        <a:rPr lang="ko-KR" altLang="en-US" dirty="0"/>
                        <a:t> 환경에서도 작동</a:t>
                      </a:r>
                      <a:endParaRPr lang="en-US" altLang="ko-KR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사용자 배경 선택 가능</a:t>
                      </a:r>
                      <a:endParaRPr lang="en-US" altLang="ko-KR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dirty="0"/>
                        <a:t>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데스크탑 모두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500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문제 해결 방안 및 핵심 기술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b="1" dirty="0"/>
              <a:t>OPENCV </a:t>
            </a:r>
            <a:r>
              <a:rPr lang="ko-KR" altLang="en-US" sz="2200" b="1" dirty="0"/>
              <a:t>처리 단계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73960-CE0A-4AB9-B250-3F6746D0AF80}"/>
              </a:ext>
            </a:extLst>
          </p:cNvPr>
          <p:cNvGrpSpPr/>
          <p:nvPr/>
        </p:nvGrpSpPr>
        <p:grpSpPr>
          <a:xfrm>
            <a:off x="1821774" y="3238500"/>
            <a:ext cx="4145055" cy="1744783"/>
            <a:chOff x="2792057" y="3547531"/>
            <a:chExt cx="6607886" cy="174478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50C339-2F30-4A6A-B99F-FB5E2CF64F24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🟦 </a:t>
              </a:r>
              <a:r>
                <a:rPr lang="ko-KR" altLang="en-US" sz="2000" b="1" dirty="0" err="1"/>
                <a:t>전처리</a:t>
              </a:r>
              <a:r>
                <a:rPr lang="ko-KR" altLang="en-US" sz="2000" b="1" dirty="0"/>
                <a:t> 단계</a:t>
              </a:r>
              <a:endParaRPr lang="en-US" altLang="ko-KR" sz="2000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5D47EF-BCA0-4839-91F8-664FD7EE6BB6}"/>
                </a:ext>
              </a:extLst>
            </p:cNvPr>
            <p:cNvSpPr/>
            <p:nvPr/>
          </p:nvSpPr>
          <p:spPr>
            <a:xfrm>
              <a:off x="2792057" y="4005230"/>
              <a:ext cx="6607886" cy="1287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영상 크기 조정 </a:t>
              </a:r>
              <a:r>
                <a:rPr lang="en-US" altLang="ko-KR" dirty="0"/>
                <a:t>(resize)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dirty="0" err="1">
                  <a:latin typeface="Arial" panose="020B0604020202020204" pitchFamily="34" charset="0"/>
                </a:rPr>
                <a:t>색공간</a:t>
              </a:r>
              <a:r>
                <a:rPr lang="ko-KR" altLang="ko-KR" dirty="0">
                  <a:latin typeface="Arial" panose="020B0604020202020204" pitchFamily="34" charset="0"/>
                </a:rPr>
                <a:t> 변환 (RGB → GRAY)</a:t>
              </a:r>
              <a:endParaRPr lang="en-US" altLang="ko-KR" dirty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노이즈 제거 </a:t>
              </a:r>
              <a:r>
                <a:rPr lang="en-US" altLang="ko-KR" dirty="0"/>
                <a:t>(</a:t>
              </a:r>
              <a:r>
                <a:rPr lang="en-US" altLang="ko-KR" dirty="0" err="1"/>
                <a:t>GaussianBlur</a:t>
              </a:r>
              <a:r>
                <a:rPr lang="en-US" altLang="ko-KR" dirty="0"/>
                <a:t> </a:t>
              </a:r>
              <a:r>
                <a:rPr lang="ko-KR" altLang="en-US" dirty="0"/>
                <a:t>등</a:t>
              </a:r>
              <a:r>
                <a:rPr lang="en-US" altLang="ko-KR" dirty="0"/>
                <a:t>)</a:t>
              </a:r>
              <a:endParaRPr lang="ko-KR" altLang="ko-KR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98A316-4EBC-4D19-911E-6EB6F84C6C7B}"/>
              </a:ext>
            </a:extLst>
          </p:cNvPr>
          <p:cNvGrpSpPr/>
          <p:nvPr/>
        </p:nvGrpSpPr>
        <p:grpSpPr>
          <a:xfrm>
            <a:off x="6416265" y="3238500"/>
            <a:ext cx="4937535" cy="2160281"/>
            <a:chOff x="2792057" y="3547531"/>
            <a:chExt cx="6607886" cy="21602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3D81EC-87B8-4C69-A6FD-3BEB3F470678}"/>
                </a:ext>
              </a:extLst>
            </p:cNvPr>
            <p:cNvSpPr/>
            <p:nvPr/>
          </p:nvSpPr>
          <p:spPr>
            <a:xfrm>
              <a:off x="2792057" y="3547531"/>
              <a:ext cx="61964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🟥 </a:t>
              </a:r>
              <a:r>
                <a:rPr lang="ko-KR" altLang="en-US" sz="2000" b="1" dirty="0"/>
                <a:t>후처리 단계</a:t>
              </a:r>
              <a:endParaRPr lang="en-US" altLang="ko-KR" sz="20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B7BFE2-556C-4704-84AD-EAF929934D55}"/>
                </a:ext>
              </a:extLst>
            </p:cNvPr>
            <p:cNvSpPr/>
            <p:nvPr/>
          </p:nvSpPr>
          <p:spPr>
            <a:xfrm>
              <a:off x="2792057" y="4005230"/>
              <a:ext cx="6607886" cy="1702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마스크 부드럽게 처리 </a:t>
              </a:r>
              <a:r>
                <a:rPr lang="en-US" altLang="ko-KR" dirty="0"/>
                <a:t>(dilate, erode)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경계선 </a:t>
              </a:r>
              <a:r>
                <a:rPr lang="ko-KR" altLang="en-US" dirty="0" err="1"/>
                <a:t>블렌딩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전경</a:t>
              </a:r>
              <a:r>
                <a:rPr lang="en-US" altLang="ko-KR" dirty="0"/>
                <a:t>·</a:t>
              </a:r>
              <a:r>
                <a:rPr lang="ko-KR" altLang="en-US" dirty="0"/>
                <a:t>배경 자연스럽게 합성 </a:t>
              </a:r>
              <a:r>
                <a:rPr lang="en-US" altLang="ko-KR" dirty="0"/>
                <a:t>(</a:t>
              </a:r>
              <a:r>
                <a:rPr lang="en-US" altLang="ko-KR" dirty="0" err="1"/>
                <a:t>addWeighted</a:t>
              </a:r>
              <a:r>
                <a:rPr lang="en-US" altLang="ko-KR" dirty="0"/>
                <a:t>)</a:t>
              </a:r>
              <a:endParaRPr lang="ko-KR" altLang="ko-KR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4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문제 해결 방안 및 핵심 기술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200" b="1" dirty="0"/>
              <a:t>AI </a:t>
            </a:r>
            <a:r>
              <a:rPr lang="ko-KR" altLang="en-US" sz="2200" b="1" dirty="0"/>
              <a:t>기반 비중 </a:t>
            </a:r>
            <a:r>
              <a:rPr lang="en-US" altLang="ko-KR" sz="2200" b="1" dirty="0"/>
              <a:t>: 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</a:rPr>
              <a:t>90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</a:rPr>
              <a:t>%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</a:rPr>
              <a:t>이상 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25D895-E365-4021-B710-7B6750A5D8A8}"/>
              </a:ext>
            </a:extLst>
          </p:cNvPr>
          <p:cNvGrpSpPr/>
          <p:nvPr/>
        </p:nvGrpSpPr>
        <p:grpSpPr>
          <a:xfrm>
            <a:off x="1203959" y="2520939"/>
            <a:ext cx="10012681" cy="1744783"/>
            <a:chOff x="2792057" y="3547531"/>
            <a:chExt cx="6607886" cy="17447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D13920-5E17-472E-8860-6E80F66EDD62}"/>
                </a:ext>
              </a:extLst>
            </p:cNvPr>
            <p:cNvSpPr/>
            <p:nvPr/>
          </p:nvSpPr>
          <p:spPr>
            <a:xfrm>
              <a:off x="2792057" y="3547531"/>
              <a:ext cx="61964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err="1"/>
                <a:t>MediaPipe</a:t>
              </a:r>
              <a:r>
                <a:rPr lang="ko-KR" altLang="en-US" sz="2000" b="1" dirty="0"/>
                <a:t>의 </a:t>
              </a:r>
              <a:r>
                <a:rPr lang="en-US" altLang="ko-KR" sz="2000" b="1" dirty="0"/>
                <a:t>Selfie Segmentation, U²-Net, DeeplabV3 → AI </a:t>
              </a:r>
              <a:r>
                <a:rPr lang="ko-KR" altLang="en-US" sz="2000" b="1" dirty="0"/>
                <a:t>기반 모델</a:t>
              </a:r>
              <a:endParaRPr lang="en-US" altLang="ko-KR" sz="2000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B94620-FEA8-4D10-A2A6-0B6CFDF1CA38}"/>
                </a:ext>
              </a:extLst>
            </p:cNvPr>
            <p:cNvSpPr/>
            <p:nvPr/>
          </p:nvSpPr>
          <p:spPr>
            <a:xfrm>
              <a:off x="2792057" y="4005230"/>
              <a:ext cx="6607886" cy="1287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/>
                <a:t>딥러닝으로</a:t>
              </a:r>
              <a:r>
                <a:rPr lang="ko-KR" altLang="en-US" b="1" dirty="0"/>
                <a:t> 학습된 모델</a:t>
              </a:r>
              <a:r>
                <a:rPr lang="ko-KR" altLang="en-US" dirty="0"/>
                <a:t>을 사용해</a:t>
              </a:r>
              <a:r>
                <a:rPr lang="en-US" altLang="ko-KR" dirty="0"/>
                <a:t>, </a:t>
              </a:r>
              <a:r>
                <a:rPr lang="ko-KR" altLang="en-US" dirty="0"/>
                <a:t>영상에서 </a:t>
              </a:r>
              <a:r>
                <a:rPr lang="ko-KR" altLang="en-US" dirty="0">
                  <a:latin typeface="Arial" panose="020B0604020202020204" pitchFamily="34" charset="0"/>
                </a:rPr>
                <a:t>사람과 배경을 구분</a:t>
              </a:r>
              <a:endParaRPr lang="en-US" altLang="ko-KR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Arial" panose="020B0604020202020204" pitchFamily="34" charset="0"/>
                </a:rPr>
                <a:t>사람이 있는 영역을 실시간으로 예측해서 마스크</a:t>
              </a:r>
              <a:r>
                <a:rPr lang="en-US" altLang="ko-KR" dirty="0">
                  <a:latin typeface="Arial" panose="020B0604020202020204" pitchFamily="34" charset="0"/>
                </a:rPr>
                <a:t>(</a:t>
              </a:r>
              <a:r>
                <a:rPr lang="ko-KR" altLang="en-US" dirty="0">
                  <a:latin typeface="Arial" panose="020B0604020202020204" pitchFamily="34" charset="0"/>
                </a:rPr>
                <a:t>분리 영역</a:t>
              </a:r>
              <a:r>
                <a:rPr lang="en-US" altLang="ko-KR" dirty="0">
                  <a:latin typeface="Arial" panose="020B0604020202020204" pitchFamily="34" charset="0"/>
                </a:rPr>
                <a:t>)</a:t>
              </a:r>
              <a:r>
                <a:rPr lang="ko-KR" altLang="en-US" dirty="0">
                  <a:latin typeface="Arial" panose="020B0604020202020204" pitchFamily="34" charset="0"/>
                </a:rPr>
                <a:t>를 생성</a:t>
              </a:r>
              <a:r>
                <a:rPr lang="en-US" altLang="ko-KR" dirty="0">
                  <a:latin typeface="Arial" panose="020B0604020202020204" pitchFamily="34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è"/>
              </a:pPr>
              <a:r>
                <a:rPr lang="ko-KR" altLang="en-US" dirty="0">
                  <a:latin typeface="Arial" panose="020B0604020202020204" pitchFamily="34" charset="0"/>
                </a:rPr>
                <a:t>사람인지 아닌지를 인공지능이 판단</a:t>
              </a:r>
              <a:endParaRPr lang="en-US" altLang="ko-KR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739628-185F-478C-9F5D-596D17A05D51}"/>
              </a:ext>
            </a:extLst>
          </p:cNvPr>
          <p:cNvSpPr txBox="1"/>
          <p:nvPr/>
        </p:nvSpPr>
        <p:spPr>
          <a:xfrm>
            <a:off x="5123412" y="4993299"/>
            <a:ext cx="6093228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➡️</a:t>
            </a:r>
            <a:r>
              <a:rPr lang="ko-KR" altLang="en-US" b="1" dirty="0">
                <a:latin typeface="Arial" panose="020B0604020202020204" pitchFamily="34" charset="0"/>
              </a:rPr>
              <a:t> 대부분의 영상 처리 과정이 </a:t>
            </a:r>
            <a:r>
              <a:rPr lang="en-US" altLang="ko-KR" b="1" dirty="0">
                <a:latin typeface="Arial" panose="020B0604020202020204" pitchFamily="34" charset="0"/>
              </a:rPr>
              <a:t>AI</a:t>
            </a:r>
            <a:r>
              <a:rPr lang="ko-KR" altLang="en-US" dirty="0">
                <a:latin typeface="Arial" panose="020B0604020202020204" pitchFamily="34" charset="0"/>
              </a:rPr>
              <a:t>로 </a:t>
            </a:r>
            <a:r>
              <a:rPr lang="ko-KR" altLang="en-US" b="1" i="1" u="sng" dirty="0">
                <a:solidFill>
                  <a:srgbClr val="FF0000"/>
                </a:solidFill>
                <a:latin typeface="Arial" panose="020B0604020202020204" pitchFamily="34" charset="0"/>
              </a:rPr>
              <a:t>자동화되어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0FCEC-418A-45F9-AE06-941203C85C02}"/>
              </a:ext>
            </a:extLst>
          </p:cNvPr>
          <p:cNvSpPr txBox="1"/>
          <p:nvPr/>
        </p:nvSpPr>
        <p:spPr>
          <a:xfrm>
            <a:off x="1677786" y="4577800"/>
            <a:ext cx="2606040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Arial" panose="020B0604020202020204" pitchFamily="34" charset="0"/>
              </a:rPr>
              <a:t>✅ </a:t>
            </a:r>
            <a:r>
              <a:rPr lang="ko-KR" altLang="en-US" dirty="0">
                <a:latin typeface="Arial" panose="020B0604020202020204" pitchFamily="34" charset="0"/>
              </a:rPr>
              <a:t>사람</a:t>
            </a:r>
            <a:r>
              <a:rPr lang="en-US" altLang="ko-KR" dirty="0">
                <a:latin typeface="Arial" panose="020B0604020202020204" pitchFamily="34" charset="0"/>
              </a:rPr>
              <a:t>/</a:t>
            </a:r>
            <a:r>
              <a:rPr lang="ko-KR" altLang="en-US" dirty="0">
                <a:latin typeface="Arial" panose="020B0604020202020204" pitchFamily="34" charset="0"/>
              </a:rPr>
              <a:t>배경 분리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✅ 실시간 반응 처리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✅ 후처리 정교화</a:t>
            </a:r>
          </a:p>
        </p:txBody>
      </p:sp>
    </p:spTree>
    <p:extLst>
      <p:ext uri="{BB962C8B-B14F-4D97-AF65-F5344CB8AC3E}">
        <p14:creationId xmlns:p14="http://schemas.microsoft.com/office/powerpoint/2010/main" val="29590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D6F177-BC7F-4581-9564-66F26575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개발 추진 전략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F8DC9FC-9160-4C73-96DC-3DA87BB9D8D7}"/>
              </a:ext>
            </a:extLst>
          </p:cNvPr>
          <p:cNvSpPr txBox="1">
            <a:spLocks/>
          </p:cNvSpPr>
          <p:nvPr/>
        </p:nvSpPr>
        <p:spPr>
          <a:xfrm>
            <a:off x="973975" y="2141537"/>
            <a:ext cx="81035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ko-KR" b="1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en-US" altLang="ko-KR" sz="3300" dirty="0"/>
              <a:t>- </a:t>
            </a:r>
            <a:r>
              <a:rPr lang="ko-KR" altLang="en-US" sz="3300" dirty="0"/>
              <a:t>전략 </a:t>
            </a:r>
            <a:r>
              <a:rPr lang="en-US" altLang="ko-KR" sz="3300" dirty="0"/>
              <a:t>1 : MVP(</a:t>
            </a:r>
            <a:r>
              <a:rPr lang="ko-KR" altLang="en-US" sz="3300" dirty="0"/>
              <a:t>최소 기능 제품</a:t>
            </a:r>
            <a:r>
              <a:rPr lang="en-US" altLang="ko-KR" sz="3300" dirty="0"/>
              <a:t>) </a:t>
            </a:r>
            <a:r>
              <a:rPr lang="ko-KR" altLang="en-US" sz="3300" b="1" dirty="0"/>
              <a:t>우선 개발</a:t>
            </a:r>
            <a:endParaRPr lang="en-US" altLang="ko-KR" sz="3300" b="1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		</a:t>
            </a:r>
            <a:r>
              <a:rPr lang="ko-KR" altLang="en-US" sz="2900" dirty="0"/>
              <a:t> 처음부터 모든 기능을 넣기보다</a:t>
            </a:r>
            <a:r>
              <a:rPr lang="en-US" altLang="ko-KR" sz="2900" dirty="0"/>
              <a:t>, </a:t>
            </a:r>
            <a:r>
              <a:rPr lang="ko-KR" altLang="en-US" sz="2900" dirty="0">
                <a:solidFill>
                  <a:srgbClr val="C00000"/>
                </a:solidFill>
              </a:rPr>
              <a:t>핵심 기능부터</a:t>
            </a:r>
            <a:r>
              <a:rPr lang="ko-KR" altLang="en-US" sz="2900" dirty="0"/>
              <a:t> 완성 </a:t>
            </a:r>
            <a:endParaRPr lang="en-US" altLang="ko-KR" sz="29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900" dirty="0"/>
              <a:t>		</a:t>
            </a:r>
            <a:r>
              <a:rPr lang="ko-KR" altLang="en-US" sz="2900" dirty="0"/>
              <a:t> 이후 기능은 버전 업데이트로 확장</a:t>
            </a:r>
            <a:endParaRPr lang="en-US" altLang="ko-KR" sz="29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en-US" altLang="ko-KR" sz="3300" dirty="0"/>
              <a:t>- </a:t>
            </a:r>
            <a:r>
              <a:rPr lang="ko-KR" altLang="en-US" sz="3300" dirty="0"/>
              <a:t>전략 </a:t>
            </a:r>
            <a:r>
              <a:rPr lang="en-US" altLang="ko-KR" sz="3300" dirty="0"/>
              <a:t>2 : </a:t>
            </a:r>
            <a:r>
              <a:rPr lang="ko-KR" altLang="en-US" sz="3300" b="1" dirty="0"/>
              <a:t>개방형</a:t>
            </a:r>
            <a:r>
              <a:rPr lang="ko-KR" altLang="en-US" sz="3300" dirty="0"/>
              <a:t> 개발 </a:t>
            </a:r>
            <a:r>
              <a:rPr lang="en-US" altLang="ko-KR" sz="3300" dirty="0"/>
              <a:t>+ </a:t>
            </a:r>
            <a:r>
              <a:rPr lang="ko-KR" altLang="en-US" sz="3300" dirty="0"/>
              <a:t>오픈소스 기반</a:t>
            </a:r>
            <a:endParaRPr lang="en-US" altLang="ko-KR" sz="33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		</a:t>
            </a:r>
            <a:r>
              <a:rPr lang="ko-KR" altLang="en-US" sz="2900" dirty="0"/>
              <a:t> </a:t>
            </a:r>
            <a:r>
              <a:rPr lang="en-US" altLang="ko-KR" sz="2900" dirty="0"/>
              <a:t>GitHub </a:t>
            </a:r>
            <a:r>
              <a:rPr lang="ko-KR" altLang="en-US" sz="2900" dirty="0"/>
              <a:t>등에서 코드</a:t>
            </a:r>
            <a:r>
              <a:rPr lang="en-US" altLang="ko-KR" sz="2900" dirty="0"/>
              <a:t>, </a:t>
            </a:r>
            <a:r>
              <a:rPr lang="ko-KR" altLang="en-US" sz="2900" dirty="0"/>
              <a:t>개발 상황을 공유하고 외부 기여자 유도</a:t>
            </a:r>
            <a:endParaRPr lang="en-US" altLang="ko-KR" sz="29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900" dirty="0"/>
              <a:t>		</a:t>
            </a:r>
            <a:r>
              <a:rPr lang="ko-KR" altLang="en-US" sz="2900" dirty="0"/>
              <a:t> 토론 게시판 등으로 소통 강화</a:t>
            </a:r>
            <a:endParaRPr lang="en-US" altLang="ko-KR" sz="29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en-US" altLang="ko-KR" sz="3200" dirty="0"/>
              <a:t>- </a:t>
            </a:r>
            <a:r>
              <a:rPr lang="ko-KR" altLang="en-US" sz="3200" dirty="0"/>
              <a:t>전략 </a:t>
            </a:r>
            <a:r>
              <a:rPr lang="en-US" altLang="ko-KR" sz="3200" dirty="0"/>
              <a:t>3 : </a:t>
            </a:r>
            <a:r>
              <a:rPr lang="ko-KR" altLang="en-US" sz="3200" b="1" dirty="0"/>
              <a:t>사용자 중심</a:t>
            </a:r>
            <a:r>
              <a:rPr lang="ko-KR" altLang="en-US" sz="3200" dirty="0"/>
              <a:t> 설계 </a:t>
            </a:r>
            <a:endParaRPr lang="en-US" altLang="ko-KR" sz="32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		</a:t>
            </a:r>
            <a:r>
              <a:rPr lang="ko-KR" altLang="en-US" sz="2900" dirty="0"/>
              <a:t> 초보자도 쓸 수 있는 </a:t>
            </a:r>
            <a:r>
              <a:rPr lang="ko-KR" altLang="en-US" sz="2900" b="1" dirty="0"/>
              <a:t>직관적 </a:t>
            </a:r>
            <a:r>
              <a:rPr lang="en-US" altLang="ko-KR" sz="2900" b="1" dirty="0"/>
              <a:t>UI/UX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900" dirty="0"/>
              <a:t>		 </a:t>
            </a:r>
            <a:r>
              <a:rPr lang="ko-KR" altLang="en-US" sz="2900" dirty="0"/>
              <a:t>다양한 환경</a:t>
            </a:r>
            <a:r>
              <a:rPr lang="en-US" altLang="ko-KR" sz="2900" dirty="0"/>
              <a:t>(</a:t>
            </a:r>
            <a:r>
              <a:rPr lang="ko-KR" altLang="en-US" sz="2900" dirty="0"/>
              <a:t>노트북</a:t>
            </a:r>
            <a:r>
              <a:rPr lang="en-US" altLang="ko-KR" sz="2900" dirty="0"/>
              <a:t>, </a:t>
            </a:r>
            <a:r>
              <a:rPr lang="ko-KR" altLang="en-US" sz="2900" dirty="0"/>
              <a:t>데스크톱</a:t>
            </a:r>
            <a:r>
              <a:rPr lang="en-US" altLang="ko-KR" sz="2900" dirty="0"/>
              <a:t>, </a:t>
            </a:r>
            <a:r>
              <a:rPr lang="ko-KR" altLang="en-US" sz="2900" dirty="0"/>
              <a:t>다양한 </a:t>
            </a:r>
            <a:r>
              <a:rPr lang="en-US" altLang="ko-KR" sz="2900" dirty="0"/>
              <a:t>OS) </a:t>
            </a:r>
            <a:r>
              <a:rPr lang="ko-KR" altLang="en-US" sz="2900" dirty="0"/>
              <a:t>고려</a:t>
            </a:r>
          </a:p>
        </p:txBody>
      </p:sp>
    </p:spTree>
    <p:extLst>
      <p:ext uri="{BB962C8B-B14F-4D97-AF65-F5344CB8AC3E}">
        <p14:creationId xmlns:p14="http://schemas.microsoft.com/office/powerpoint/2010/main" val="19349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전략적 방향 설정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0E0F47-CE21-4E65-B3B8-00609672A5EE}"/>
              </a:ext>
            </a:extLst>
          </p:cNvPr>
          <p:cNvGrpSpPr/>
          <p:nvPr/>
        </p:nvGrpSpPr>
        <p:grpSpPr>
          <a:xfrm>
            <a:off x="744644" y="2925597"/>
            <a:ext cx="4770210" cy="1687194"/>
            <a:chOff x="1906361" y="3244334"/>
            <a:chExt cx="6098720" cy="16871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3A0EF2-582A-44A2-8687-F1E3B2732BA6}"/>
                </a:ext>
              </a:extLst>
            </p:cNvPr>
            <p:cNvSpPr txBox="1"/>
            <p:nvPr/>
          </p:nvSpPr>
          <p:spPr>
            <a:xfrm>
              <a:off x="1906361" y="3244334"/>
              <a:ext cx="49879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📸 </a:t>
              </a:r>
              <a:r>
                <a:rPr lang="ko-KR" altLang="en-US" sz="2000" b="1" dirty="0"/>
                <a:t>데이터 수집</a:t>
              </a:r>
              <a:endParaRPr lang="ko-KR" alt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CE901-FFDA-44C7-8E1C-BF8411FEAE5A}"/>
                </a:ext>
              </a:extLst>
            </p:cNvPr>
            <p:cNvSpPr txBox="1"/>
            <p:nvPr/>
          </p:nvSpPr>
          <p:spPr>
            <a:xfrm>
              <a:off x="1906361" y="3644444"/>
              <a:ext cx="6098720" cy="128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실시간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웹캠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+ 예제 영상/이미지 확보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조명/배경/인물 위치 등 다양한 상황 반영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사용자 데이터 확장성 고려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BCE992-762B-47EF-89EF-8834DCD6451A}"/>
              </a:ext>
            </a:extLst>
          </p:cNvPr>
          <p:cNvGrpSpPr/>
          <p:nvPr/>
        </p:nvGrpSpPr>
        <p:grpSpPr>
          <a:xfrm>
            <a:off x="6745103" y="2925597"/>
            <a:ext cx="4726652" cy="3349187"/>
            <a:chOff x="1906361" y="3244334"/>
            <a:chExt cx="6098720" cy="33491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175C5-A44D-499A-A6DD-4F45FD3A0F9A}"/>
                </a:ext>
              </a:extLst>
            </p:cNvPr>
            <p:cNvSpPr txBox="1"/>
            <p:nvPr/>
          </p:nvSpPr>
          <p:spPr>
            <a:xfrm>
              <a:off x="1906361" y="3244334"/>
              <a:ext cx="49879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/>
                <a:t>🧠 </a:t>
              </a:r>
              <a:r>
                <a:rPr lang="ko-KR" altLang="en-US" sz="2000" b="1" dirty="0"/>
                <a:t>함수 및 알고리즘 적용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1058F8-A356-4E17-A43B-28348A411EA1}"/>
                </a:ext>
              </a:extLst>
            </p:cNvPr>
            <p:cNvSpPr txBox="1"/>
            <p:nvPr/>
          </p:nvSpPr>
          <p:spPr>
            <a:xfrm>
              <a:off x="1906361" y="3644444"/>
              <a:ext cx="6098720" cy="29490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웹캠</a:t>
              </a: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입력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OpenCV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또는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WebRTC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사람 분할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MediaPipe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/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MobileNet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마스크 생성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OpenCV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필터링(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blur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erode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배경 합성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이미지/영상 합성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실시간 처리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Threading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+ GPU 가속</a:t>
              </a: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UI/UX 구성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PyQt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또는 </a:t>
              </a:r>
              <a:r>
                <a:rPr kumimoji="0" lang="ko-KR" altLang="ko-KR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React</a:t>
              </a:r>
              <a:r>
                <a: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활용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800" b="1" dirty="0"/>
                <a:t>배포 및 오픈소스 공개</a:t>
              </a:r>
              <a:r>
                <a:rPr lang="en-US" altLang="ko-KR" sz="1800" dirty="0">
                  <a:latin typeface="Arial" panose="020B0604020202020204" pitchFamily="34" charset="0"/>
                </a:rPr>
                <a:t>: GitHub, README</a:t>
              </a:r>
              <a:endPara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BD9FDCA-FBC2-42B7-B71B-130547809434}"/>
              </a:ext>
            </a:extLst>
          </p:cNvPr>
          <p:cNvSpPr/>
          <p:nvPr/>
        </p:nvSpPr>
        <p:spPr>
          <a:xfrm>
            <a:off x="5594263" y="2941639"/>
            <a:ext cx="756531" cy="3171156"/>
          </a:xfrm>
          <a:prstGeom prst="rightArrow">
            <a:avLst>
              <a:gd name="adj1" fmla="val 43092"/>
              <a:gd name="adj2" fmla="val 43036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0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4902AB3-2BC3-4411-91A0-51E088F1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개발 과정 및 문제 해결 전략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6199772-C4E7-487A-9744-F789FB6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200" b="1" dirty="0"/>
              <a:t>중요 코드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FA820-6946-4106-A8E9-EA500F11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39" y="3072346"/>
            <a:ext cx="6438122" cy="1857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FD69CF-86F5-4B6B-AC08-07CD76402673}"/>
              </a:ext>
            </a:extLst>
          </p:cNvPr>
          <p:cNvSpPr txBox="1"/>
          <p:nvPr/>
        </p:nvSpPr>
        <p:spPr>
          <a:xfrm>
            <a:off x="1486592" y="2373261"/>
            <a:ext cx="261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1800" b="1" dirty="0"/>
              <a:t>1. </a:t>
            </a:r>
            <a:r>
              <a:rPr lang="ko-KR" altLang="en-US" sz="1800" b="1" dirty="0"/>
              <a:t>모델 로드 </a:t>
            </a:r>
            <a:r>
              <a:rPr lang="en-US" altLang="ko-KR" sz="1800" b="1" dirty="0"/>
              <a:t>(U²-NetP)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A0986-924B-461C-8362-B1E8CECCAD0F}"/>
              </a:ext>
            </a:extLst>
          </p:cNvPr>
          <p:cNvSpPr txBox="1"/>
          <p:nvPr/>
        </p:nvSpPr>
        <p:spPr>
          <a:xfrm>
            <a:off x="3101261" y="5157610"/>
            <a:ext cx="5989477" cy="11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U2NETP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사람(전경)과 배경을 구분하는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경량화 딥러닝 모델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사전 학습된 모델(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불러와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추론 모드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설정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얼굴, 머리카락, 어깨 등의 윤곽까지 분리 가능</a:t>
            </a:r>
          </a:p>
        </p:txBody>
      </p:sp>
    </p:spTree>
    <p:extLst>
      <p:ext uri="{BB962C8B-B14F-4D97-AF65-F5344CB8AC3E}">
        <p14:creationId xmlns:p14="http://schemas.microsoft.com/office/powerpoint/2010/main" val="323720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965</Words>
  <Application>Microsoft Office PowerPoint</Application>
  <PresentationFormat>와이드스크린</PresentationFormat>
  <Paragraphs>165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 Unicode MS</vt:lpstr>
      <vt:lpstr>맑은 고딕</vt:lpstr>
      <vt:lpstr>Arial</vt:lpstr>
      <vt:lpstr>Wingdings</vt:lpstr>
      <vt:lpstr>Office 테마</vt:lpstr>
      <vt:lpstr>실시간 배경 제거 및 가상 배경 적용 프로젝트 계획서  배경을 제거하고 사용자가 선택한 이미지를 배경으로 적용하는 가상 배경 프로그램 만들기</vt:lpstr>
      <vt:lpstr>1. 프로젝트 문제 정의</vt:lpstr>
      <vt:lpstr>2. 문제의 원인 분석</vt:lpstr>
      <vt:lpstr>3. 문제 해결 방안 및 핵심 기술 요소</vt:lpstr>
      <vt:lpstr>3. 문제 해결 방안 및 핵심 기술 요소</vt:lpstr>
      <vt:lpstr>3. 문제 해결 방안 및 핵심 기술 요소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4. 개발 과정 및 문제 해결 전략</vt:lpstr>
      <vt:lpstr>5. 결과 run_app</vt:lpstr>
      <vt:lpstr>5. 결과 run_app</vt:lpstr>
      <vt:lpstr>5. 결과 run_desktop_app</vt:lpstr>
      <vt:lpstr>5. 결과 run_desktop_app</vt:lpstr>
      <vt:lpstr>5. 결과 run_desktop_app</vt:lpstr>
      <vt:lpstr>5. 결과 run_desktop_app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실시간 배경 제거 및 가상 배경 적용 프로젝트 계획서  배경을 제거하고 사용자가 선택한 이미지를 배경으로 적용하는 가상 배경 프로그램 만들기</dc:title>
  <dc:creator>WU</dc:creator>
  <cp:lastModifiedBy>수연 신</cp:lastModifiedBy>
  <cp:revision>84</cp:revision>
  <dcterms:created xsi:type="dcterms:W3CDTF">2025-04-08T13:51:34Z</dcterms:created>
  <dcterms:modified xsi:type="dcterms:W3CDTF">2025-06-06T14:47:48Z</dcterms:modified>
  <cp:version/>
</cp:coreProperties>
</file>